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9" r:id="rId2"/>
    <p:sldId id="262" r:id="rId3"/>
    <p:sldId id="263" r:id="rId4"/>
    <p:sldId id="294" r:id="rId5"/>
    <p:sldId id="295" r:id="rId6"/>
    <p:sldId id="279" r:id="rId7"/>
    <p:sldId id="293" r:id="rId8"/>
    <p:sldId id="258" r:id="rId9"/>
    <p:sldId id="281" r:id="rId10"/>
    <p:sldId id="260" r:id="rId11"/>
    <p:sldId id="261" r:id="rId12"/>
    <p:sldId id="282" r:id="rId13"/>
    <p:sldId id="285" r:id="rId14"/>
    <p:sldId id="259" r:id="rId15"/>
    <p:sldId id="284" r:id="rId16"/>
    <p:sldId id="287" r:id="rId17"/>
    <p:sldId id="269" r:id="rId18"/>
    <p:sldId id="289" r:id="rId19"/>
    <p:sldId id="291" r:id="rId20"/>
    <p:sldId id="267" r:id="rId21"/>
    <p:sldId id="292" r:id="rId22"/>
    <p:sldId id="268" r:id="rId23"/>
    <p:sldId id="270" r:id="rId24"/>
    <p:sldId id="271" r:id="rId25"/>
    <p:sldId id="273" r:id="rId26"/>
    <p:sldId id="296" r:id="rId27"/>
    <p:sldId id="274" r:id="rId28"/>
    <p:sldId id="283" r:id="rId29"/>
    <p:sldId id="275" r:id="rId30"/>
    <p:sldId id="276" r:id="rId31"/>
    <p:sldId id="297" r:id="rId32"/>
    <p:sldId id="298" r:id="rId33"/>
    <p:sldId id="300" r:id="rId34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3" autoAdjust="0"/>
    <p:restoredTop sz="94660"/>
  </p:normalViewPr>
  <p:slideViewPr>
    <p:cSldViewPr snapToGrid="0">
      <p:cViewPr varScale="1">
        <p:scale>
          <a:sx n="80" d="100"/>
          <a:sy n="80" d="100"/>
        </p:scale>
        <p:origin x="30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E1DE8-3C5B-4262-922B-6626ACF94BD2}" type="datetimeFigureOut">
              <a:rPr lang="th-TH" smtClean="0"/>
              <a:t>13/06/66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7A06-31B3-47B0-9166-A8531A7EE0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013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E1DE8-3C5B-4262-922B-6626ACF94BD2}" type="datetimeFigureOut">
              <a:rPr lang="th-TH" smtClean="0"/>
              <a:t>13/06/66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7A06-31B3-47B0-9166-A8531A7EE0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62480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E1DE8-3C5B-4262-922B-6626ACF94BD2}" type="datetimeFigureOut">
              <a:rPr lang="th-TH" smtClean="0"/>
              <a:t>13/06/66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7A06-31B3-47B0-9166-A8531A7EE0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98239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E1DE8-3C5B-4262-922B-6626ACF94BD2}" type="datetimeFigureOut">
              <a:rPr lang="th-TH" smtClean="0"/>
              <a:t>13/06/66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7A06-31B3-47B0-9166-A8531A7EE0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52772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E1DE8-3C5B-4262-922B-6626ACF94BD2}" type="datetimeFigureOut">
              <a:rPr lang="th-TH" smtClean="0"/>
              <a:t>13/06/66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7A06-31B3-47B0-9166-A8531A7EE0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49753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E1DE8-3C5B-4262-922B-6626ACF94BD2}" type="datetimeFigureOut">
              <a:rPr lang="th-TH" smtClean="0"/>
              <a:t>13/06/66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7A06-31B3-47B0-9166-A8531A7EE0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3051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E1DE8-3C5B-4262-922B-6626ACF94BD2}" type="datetimeFigureOut">
              <a:rPr lang="th-TH" smtClean="0"/>
              <a:t>13/06/66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7A06-31B3-47B0-9166-A8531A7EE0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34013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E1DE8-3C5B-4262-922B-6626ACF94BD2}" type="datetimeFigureOut">
              <a:rPr lang="th-TH" smtClean="0"/>
              <a:t>13/06/66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7A06-31B3-47B0-9166-A8531A7EE0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5218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E1DE8-3C5B-4262-922B-6626ACF94BD2}" type="datetimeFigureOut">
              <a:rPr lang="th-TH" smtClean="0"/>
              <a:t>13/06/66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7A06-31B3-47B0-9166-A8531A7EE0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63907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E1DE8-3C5B-4262-922B-6626ACF94BD2}" type="datetimeFigureOut">
              <a:rPr lang="th-TH" smtClean="0"/>
              <a:t>13/06/66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7A06-31B3-47B0-9166-A8531A7EE0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4909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E1DE8-3C5B-4262-922B-6626ACF94BD2}" type="datetimeFigureOut">
              <a:rPr lang="th-TH" smtClean="0"/>
              <a:t>13/06/66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D7A06-31B3-47B0-9166-A8531A7EE0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415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E1DE8-3C5B-4262-922B-6626ACF94BD2}" type="datetimeFigureOut">
              <a:rPr lang="th-TH" smtClean="0"/>
              <a:t>13/06/66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D7A06-31B3-47B0-9166-A8531A7EE0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597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7.jpeg"/><Relationship Id="rId7" Type="http://schemas.openxmlformats.org/officeDocument/2006/relationships/image" Target="../media/image120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8.jpg"/><Relationship Id="rId9" Type="http://schemas.openxmlformats.org/officeDocument/2006/relationships/image" Target="../media/image1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jpeg"/><Relationship Id="rId9" Type="http://schemas.openxmlformats.org/officeDocument/2006/relationships/image" Target="../media/image1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pn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png"/><Relationship Id="rId4" Type="http://schemas.openxmlformats.org/officeDocument/2006/relationships/image" Target="../media/image15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g"/><Relationship Id="rId5" Type="http://schemas.openxmlformats.org/officeDocument/2006/relationships/image" Target="../media/image159.jpeg"/><Relationship Id="rId4" Type="http://schemas.openxmlformats.org/officeDocument/2006/relationships/image" Target="../media/image158.jpg"/><Relationship Id="rId9" Type="http://schemas.openxmlformats.org/officeDocument/2006/relationships/image" Target="../media/image1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7" Type="http://schemas.openxmlformats.org/officeDocument/2006/relationships/image" Target="../media/image169.jpe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10" Type="http://schemas.openxmlformats.org/officeDocument/2006/relationships/image" Target="../media/image178.jpeg"/><Relationship Id="rId4" Type="http://schemas.openxmlformats.org/officeDocument/2006/relationships/image" Target="../media/image172.jpeg"/><Relationship Id="rId9" Type="http://schemas.openxmlformats.org/officeDocument/2006/relationships/image" Target="../media/image1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image" Target="../media/image180.jpeg"/><Relationship Id="rId7" Type="http://schemas.openxmlformats.org/officeDocument/2006/relationships/image" Target="../media/image184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jpeg"/><Relationship Id="rId11" Type="http://schemas.openxmlformats.org/officeDocument/2006/relationships/image" Target="../media/image188.jpeg"/><Relationship Id="rId5" Type="http://schemas.openxmlformats.org/officeDocument/2006/relationships/image" Target="../media/image182.jpeg"/><Relationship Id="rId10" Type="http://schemas.openxmlformats.org/officeDocument/2006/relationships/image" Target="../media/image187.jpeg"/><Relationship Id="rId4" Type="http://schemas.openxmlformats.org/officeDocument/2006/relationships/image" Target="../media/image181.jpeg"/><Relationship Id="rId9" Type="http://schemas.openxmlformats.org/officeDocument/2006/relationships/image" Target="../media/image18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image" Target="../media/image190.png"/><Relationship Id="rId7" Type="http://schemas.openxmlformats.org/officeDocument/2006/relationships/image" Target="../media/image194.jpe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176CB47-1FE2-96E9-37E1-DB2492D4A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561012" y="1561014"/>
            <a:ext cx="9980027" cy="6858002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B61E5DF8-CD63-BF62-9105-0A2B74610468}"/>
              </a:ext>
            </a:extLst>
          </p:cNvPr>
          <p:cNvSpPr txBox="1"/>
          <p:nvPr/>
        </p:nvSpPr>
        <p:spPr>
          <a:xfrm>
            <a:off x="307521" y="2535851"/>
            <a:ext cx="624295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6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ประมวลภาพรายงานผลการประเมินองค์กรคุณธรรม </a:t>
            </a:r>
            <a:br>
              <a:rPr lang="th-TH" sz="6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6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ของกองคลัง กรมปศุสัตว์ </a:t>
            </a:r>
            <a:br>
              <a:rPr lang="th-TH" sz="6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6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 2566</a:t>
            </a:r>
          </a:p>
        </p:txBody>
      </p:sp>
    </p:spTree>
    <p:extLst>
      <p:ext uri="{BB962C8B-B14F-4D97-AF65-F5344CB8AC3E}">
        <p14:creationId xmlns:p14="http://schemas.microsoft.com/office/powerpoint/2010/main" val="1444305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825263A-D480-4D00-B3F0-D3B8C189F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821" y="148381"/>
            <a:ext cx="6776787" cy="968549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6.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แผนงานจิตอาสาเพื่อสังคมและสิ่งแวดล้อมที่ดี </a:t>
            </a:r>
            <a:b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6.2 บริจาคลูก</a:t>
            </a:r>
            <a:r>
              <a:rPr lang="th-TH" sz="18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แม็ก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กระป๋อง และฝาขวดอลูมิเนียมไปยังกรมควบคุมมลพิษ</a:t>
            </a:r>
            <a:b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0C9B0AE-CD30-DD44-098E-00823D0D93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852705"/>
            <a:ext cx="2241125" cy="1680844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B3FAEB5-0D55-929F-0E96-C9C206C7EFA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855" y="852705"/>
            <a:ext cx="2241125" cy="1680844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293029F-BF67-F577-07F1-F1D19B70512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854" y="2609850"/>
            <a:ext cx="2241125" cy="1680844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03418FA-602A-CAEF-BD13-4A6CBE27F99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999" y="2609850"/>
            <a:ext cx="2241125" cy="1680844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788457FE-4E02-1F2B-391C-8A1E108076E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515" y="4366995"/>
            <a:ext cx="2241125" cy="1680844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129D345A-93D2-D1CA-3CDB-92D48D6536A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997" y="4366995"/>
            <a:ext cx="2241125" cy="1680844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1FD71406-9FAF-6652-1CF2-3F26667A349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514" y="6124140"/>
            <a:ext cx="2241125" cy="1680844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6661C860-B2B0-9C78-0879-ADF731D29BF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997" y="6143921"/>
            <a:ext cx="2241125" cy="1680844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24C6ED8A-AA07-8B63-269C-068DBECEDC5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514" y="7881286"/>
            <a:ext cx="2241125" cy="1680844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1E0471C2-A157-BCAE-8AD5-1409C3DE90E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996" y="7881285"/>
            <a:ext cx="2241125" cy="168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24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825263A-D480-4D00-B3F0-D3B8C189F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472" y="260469"/>
            <a:ext cx="6776787" cy="831817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6.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แผนงานจิตอาสาเพื่อสังคมและสิ่งแวดล้อมที่ดี </a:t>
            </a:r>
            <a:b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6.3 บริจาคขวดน้ำพลาสติกที่ไม่ใช้แล้วเพื่อนำไปบริจาคทำชุด 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PPE 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ป้องกันวัสโควิด19</a:t>
            </a:r>
            <a:b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14 ธันวาคม 2565 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8E466EF-9081-581F-1D71-E126392D400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1162437"/>
            <a:ext cx="2540000" cy="1905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3AF2AE9-8BBB-02BE-E6B4-F66ADF5BFC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165" y="1153728"/>
            <a:ext cx="2540000" cy="190500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AAB70DD-5EAA-1064-0124-49FD9F9334A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3092837"/>
            <a:ext cx="2540000" cy="190500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7491246-4ADC-F721-4AFC-6CAAF178A1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165" y="3071428"/>
            <a:ext cx="2540000" cy="19050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6CF4376-535A-8CD2-5CE2-E04872DDC0E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5023237"/>
            <a:ext cx="2540000" cy="190500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9EAC942-7CCF-0927-EC91-55BDCC78D36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165" y="5008178"/>
            <a:ext cx="2540000" cy="1905000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B8E429B6-F886-4067-207F-65E59E7CDB2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165" y="6944928"/>
            <a:ext cx="2540000" cy="190500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36AFAD3F-85D4-E18D-59E1-6C581A66352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6953637"/>
            <a:ext cx="254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08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E725B53-821A-74F2-694A-622B661467E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939800"/>
            <a:ext cx="2540000" cy="190500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6D27383-494E-26B2-C08E-57247809BF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125" y="910354"/>
            <a:ext cx="2540000" cy="190500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697463E-46DB-5648-42C6-F5010FFE19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2928746"/>
            <a:ext cx="2540000" cy="19050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9449BFA4-08F8-1720-3FEE-B7D397B6A9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125" y="2928746"/>
            <a:ext cx="2540000" cy="190500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3FE0C5C-1569-BA58-426D-5D14660A3F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4917692"/>
            <a:ext cx="2540000" cy="190500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96A1D3B-21AD-E525-FCCA-21DE456A95E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125" y="4947138"/>
            <a:ext cx="2540000" cy="190500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F8E81E1C-6DB2-480C-ADF7-7E042320DB1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0" y="6906638"/>
            <a:ext cx="2540000" cy="190500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069377D8-1C74-F87E-7536-D9488CC964F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126" y="6926777"/>
            <a:ext cx="254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2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A24B796-23E1-2079-CB86-5AB0C08EF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5" y="527405"/>
            <a:ext cx="5915025" cy="615595"/>
          </a:xfrm>
        </p:spPr>
        <p:txBody>
          <a:bodyPr>
            <a:norm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6.4 บริจาคสิ่งของโครงการพัฒนาเด็กและเยาวชนในถิ่นธุรกันดาร</a:t>
            </a: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7FD39E-1767-1A81-8BBA-493D479E59C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93" y="1143000"/>
            <a:ext cx="3188607" cy="239145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BE8BB95F-EA31-890E-E075-B4091EE40A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730" y="1143000"/>
            <a:ext cx="3188605" cy="2391454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9B155E44-7B7B-2ADF-64C1-77ACD3981C9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93" y="3658280"/>
            <a:ext cx="3188607" cy="2391455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E4B1D2F8-F1AA-FAB5-DBEC-51B34B222A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730" y="3658281"/>
            <a:ext cx="3188605" cy="239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53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2848054D-EEAF-4D43-987D-A4AB3C66675E}"/>
              </a:ext>
            </a:extLst>
          </p:cNvPr>
          <p:cNvSpPr txBox="1">
            <a:spLocks/>
          </p:cNvSpPr>
          <p:nvPr/>
        </p:nvSpPr>
        <p:spPr>
          <a:xfrm>
            <a:off x="428556" y="404394"/>
            <a:ext cx="6776787" cy="3679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แผนงานเสริมสร้างองค์ความรู้การป้องกันการกระทำผิดวินัยและต่อต้านทุจริต</a:t>
            </a:r>
          </a:p>
        </p:txBody>
      </p: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941BE72D-644E-45FD-A6C3-0AC8DBB0ECE4}"/>
              </a:ext>
            </a:extLst>
          </p:cNvPr>
          <p:cNvSpPr txBox="1">
            <a:spLocks/>
          </p:cNvSpPr>
          <p:nvPr/>
        </p:nvSpPr>
        <p:spPr>
          <a:xfrm>
            <a:off x="428557" y="-366405"/>
            <a:ext cx="6776787" cy="8634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1.2 เสริมสร้างการรักษาวินัยความซื่อสัตว์สุจริต และต่อต้านการทุจริตที่ดำเนินการตามแผนงาน</a:t>
            </a: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0069B23B-740E-4DCA-9BE6-7F767A33B093}"/>
              </a:ext>
            </a:extLst>
          </p:cNvPr>
          <p:cNvSpPr txBox="1">
            <a:spLocks/>
          </p:cNvSpPr>
          <p:nvPr/>
        </p:nvSpPr>
        <p:spPr>
          <a:xfrm>
            <a:off x="428556" y="772376"/>
            <a:ext cx="6776787" cy="453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สอดแทรกความรู้การป้องกันกระทำผิดวินัยและต่อต้านทุจริตในการจัดชุมชนนักปฏิบัติและติดป้าย</a:t>
            </a:r>
          </a:p>
          <a:p>
            <a:pPr algn="l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ตามสถานที่เหมาะสม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C76C998-58C0-2386-048E-A13BED74A9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623" y="1306228"/>
            <a:ext cx="2647950" cy="1858907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CB546D96-8C0B-A76C-ABFD-3E69A7BD3B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619" y="1306615"/>
            <a:ext cx="3300917" cy="1858907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7CC76FA5-7562-8EF9-9647-A78ED1AE3C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43" y="3254723"/>
            <a:ext cx="2630111" cy="1972584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12146C68-8546-3E4B-960E-9ACBCE85E9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6618" y="3241344"/>
            <a:ext cx="3300917" cy="1985963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03FDAC16-F729-3D77-F420-D431ADE790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623" y="5316895"/>
            <a:ext cx="2630111" cy="1662662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E0D46338-FC29-64AA-4A49-A7A847D5C7F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619" y="5303129"/>
            <a:ext cx="3300916" cy="1737105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C0790F2-EB20-5776-2C4B-B3F12533517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006" y="7116056"/>
            <a:ext cx="2704648" cy="1858907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0EC66F9F-A0CD-DE05-D7C2-58D90EF0906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618" y="7116056"/>
            <a:ext cx="3300916" cy="185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04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6B54038-76C4-4F25-5E27-FDCBA2ACA94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81" y="777054"/>
            <a:ext cx="2198254" cy="2930344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9DF6CA4-E410-2143-6012-31B23962A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98" y="3949865"/>
            <a:ext cx="4101189" cy="3111742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8535DE4-CF39-A0F8-5E1C-A843BEA324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699" y="756456"/>
            <a:ext cx="3884346" cy="2913917"/>
          </a:xfrm>
          <a:prstGeom prst="rect">
            <a:avLst/>
          </a:prstGeom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7930B394-99FF-EFCC-CB7E-132CCB5A1879}"/>
              </a:ext>
            </a:extLst>
          </p:cNvPr>
          <p:cNvSpPr txBox="1"/>
          <p:nvPr/>
        </p:nvSpPr>
        <p:spPr>
          <a:xfrm>
            <a:off x="219075" y="287532"/>
            <a:ext cx="66389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ป้ายแหล่งเรียนรู้การป้องกันกระทำผิดวินัยและต่อต้านทุจริตในการจัดชุมชนนักปฏิบัติ</a:t>
            </a:r>
          </a:p>
        </p:txBody>
      </p:sp>
    </p:spTree>
    <p:extLst>
      <p:ext uri="{BB962C8B-B14F-4D97-AF65-F5344CB8AC3E}">
        <p14:creationId xmlns:p14="http://schemas.microsoft.com/office/powerpoint/2010/main" val="1128410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2848054D-EEAF-4D43-987D-A4AB3C66675E}"/>
              </a:ext>
            </a:extLst>
          </p:cNvPr>
          <p:cNvSpPr txBox="1">
            <a:spLocks/>
          </p:cNvSpPr>
          <p:nvPr/>
        </p:nvSpPr>
        <p:spPr>
          <a:xfrm>
            <a:off x="587905" y="643594"/>
            <a:ext cx="6776787" cy="36798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ส่งเจ้าหน้าที่เข้าร่วมอบรม โครงการต่าง ๆ ที่เกี่ยวข้อง</a:t>
            </a:r>
          </a:p>
        </p:txBody>
      </p: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941BE72D-644E-45FD-A6C3-0AC8DBB0ECE4}"/>
              </a:ext>
            </a:extLst>
          </p:cNvPr>
          <p:cNvSpPr txBox="1">
            <a:spLocks/>
          </p:cNvSpPr>
          <p:nvPr/>
        </p:nvSpPr>
        <p:spPr>
          <a:xfrm>
            <a:off x="428556" y="-91084"/>
            <a:ext cx="6776787" cy="8634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แผนงานส่งเสริมการปฏิบัติตามประมวลจริยธรรม/มาตรฐานวิชาชีพ</a:t>
            </a: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0069B23B-740E-4DCA-9BE6-7F767A33B093}"/>
              </a:ext>
            </a:extLst>
          </p:cNvPr>
          <p:cNvSpPr txBox="1">
            <a:spLocks/>
          </p:cNvSpPr>
          <p:nvPr/>
        </p:nvSpPr>
        <p:spPr>
          <a:xfrm>
            <a:off x="428556" y="772376"/>
            <a:ext cx="6776787" cy="453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133C45A-A076-254E-9202-73F97990641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53" y="1047697"/>
            <a:ext cx="2841095" cy="2130822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52CA0791-CCCF-D8F6-5363-F51BAAFC04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349" y="1047697"/>
            <a:ext cx="2841095" cy="213082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6602C52C-38DB-7B27-841D-FF466D7A63C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05" y="3251886"/>
            <a:ext cx="2861943" cy="2146457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237EDE66-ED58-F40D-D27A-316B4D91516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978" y="3251887"/>
            <a:ext cx="2861943" cy="2146458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CE02946D-81B3-C3CD-6DFB-4CA8C928512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05" y="5471710"/>
            <a:ext cx="2841095" cy="2130821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83CCCA5E-BA3A-AF01-AD7D-94942E626E8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978" y="5456078"/>
            <a:ext cx="2841096" cy="2130822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343C9DFC-6DBA-383F-2DA0-AE1634611E1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53" y="7686676"/>
            <a:ext cx="2861943" cy="2146457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DE5BE995-2BAA-D34D-397E-D23D3ADB9FC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502" y="7679954"/>
            <a:ext cx="2805572" cy="2153179"/>
          </a:xfrm>
          <a:prstGeom prst="rect">
            <a:avLst/>
          </a:prstGeom>
        </p:spPr>
      </p:pic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DBA37B61-DE03-9911-FBC8-20908B5D2331}"/>
              </a:ext>
            </a:extLst>
          </p:cNvPr>
          <p:cNvSpPr txBox="1"/>
          <p:nvPr/>
        </p:nvSpPr>
        <p:spPr>
          <a:xfrm>
            <a:off x="428556" y="154760"/>
            <a:ext cx="6429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1.2 เสริมสร้างการรักษาวินัยความซื่อสัตว์สุจริต และต่อต้านการทุจริตที่ดำเนินการตามแผนงาน</a:t>
            </a:r>
          </a:p>
        </p:txBody>
      </p:sp>
    </p:spTree>
    <p:extLst>
      <p:ext uri="{BB962C8B-B14F-4D97-AF65-F5344CB8AC3E}">
        <p14:creationId xmlns:p14="http://schemas.microsoft.com/office/powerpoint/2010/main" val="2049246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A679C33-A657-44C9-8428-C26104860300}"/>
              </a:ext>
            </a:extLst>
          </p:cNvPr>
          <p:cNvSpPr txBox="1"/>
          <p:nvPr/>
        </p:nvSpPr>
        <p:spPr>
          <a:xfrm>
            <a:off x="280345" y="512618"/>
            <a:ext cx="6815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3.แผนงานส่งเสริมการยกย่องหน่วยงานใสสะอาด/บุคลากรผู้มีความซื่อสัตย์สุจริต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2E19594-D1B9-4E24-8BE4-CA40EC6118F5}"/>
              </a:ext>
            </a:extLst>
          </p:cNvPr>
          <p:cNvSpPr txBox="1"/>
          <p:nvPr/>
        </p:nvSpPr>
        <p:spPr>
          <a:xfrm>
            <a:off x="280345" y="879390"/>
            <a:ext cx="6317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ดำเนินการตามโครงการยกย่องหน่วยงานใสสะอาด ปี2566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05CE8B83-A0C0-3745-7AF2-71D42CA54CA6}"/>
              </a:ext>
            </a:extLst>
          </p:cNvPr>
          <p:cNvSpPr txBox="1"/>
          <p:nvPr/>
        </p:nvSpPr>
        <p:spPr>
          <a:xfrm>
            <a:off x="280345" y="176624"/>
            <a:ext cx="6396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1.2 เสริมสร้างการรักษาวินัยความซื่อสัตว์สุจริต และต่อต้านการทุจริตที่ดำเนินการตามแผนงาน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CD6A725E-76F7-01DB-5638-4EA166F64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373" y="6779025"/>
            <a:ext cx="3448051" cy="244367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C226C17-E99C-223D-E982-E9608B19860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373" y="1412446"/>
            <a:ext cx="3448050" cy="2586038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CC16C131-3A1C-6A5D-86B6-48A7C01123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798" y="4096774"/>
            <a:ext cx="3448050" cy="258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37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A679C33-A657-44C9-8428-C26104860300}"/>
              </a:ext>
            </a:extLst>
          </p:cNvPr>
          <p:cNvSpPr txBox="1"/>
          <p:nvPr/>
        </p:nvSpPr>
        <p:spPr>
          <a:xfrm>
            <a:off x="280345" y="512618"/>
            <a:ext cx="6815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 แผนงานจัดตั้งและขับเคลื่อนหน่วยรับผิดชอบการส่งเสริมคุณธรรม และจริยธรรมในหน่วยงาน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2E19594-D1B9-4E24-8BE4-CA40EC6118F5}"/>
              </a:ext>
            </a:extLst>
          </p:cNvPr>
          <p:cNvSpPr txBox="1"/>
          <p:nvPr/>
        </p:nvSpPr>
        <p:spPr>
          <a:xfrm>
            <a:off x="529630" y="848612"/>
            <a:ext cx="6317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คำสั่งแต่งตั้งคณะทำงานด้านการส่งเสริมคุณธรรมและจริยธรรม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05CE8B83-A0C0-3745-7AF2-71D42CA54CA6}"/>
              </a:ext>
            </a:extLst>
          </p:cNvPr>
          <p:cNvSpPr txBox="1"/>
          <p:nvPr/>
        </p:nvSpPr>
        <p:spPr>
          <a:xfrm>
            <a:off x="280345" y="176624"/>
            <a:ext cx="6396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1.2 เสริมสร้างการรักษาวินัยความซื่อสัตว์สุจริต และต่อต้านการทุจริตที่ดำเนินการตามแผนงาน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3E411809-F4A0-D6FD-2A7C-4B7B1928CD9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572766" y="2371961"/>
            <a:ext cx="7881463" cy="557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60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A6DC8FD2-FCAD-4770-A668-A74AA4C97475}"/>
              </a:ext>
            </a:extLst>
          </p:cNvPr>
          <p:cNvSpPr txBox="1"/>
          <p:nvPr/>
        </p:nvSpPr>
        <p:spPr>
          <a:xfrm>
            <a:off x="540792" y="368331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2.ส่งเสริมสังคมไทยให้เป็นสังคมคุณธรรม 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EACAAAB6-1EC2-4C97-B106-5EF052B2A4D8}"/>
              </a:ext>
            </a:extLst>
          </p:cNvPr>
          <p:cNvSpPr txBox="1"/>
          <p:nvPr/>
        </p:nvSpPr>
        <p:spPr>
          <a:xfrm>
            <a:off x="540792" y="924441"/>
            <a:ext cx="6089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แผนงานส่งเสริมให้ภาคส่วนที่เกี่ยวข้องกับหน่วยงานน้อมหลักปรัชญาเศรษฐกิจพอเพียงมาประยุกต์ใช้ในการดำเนินกิจกรรม หรือประกอบธุรกิจ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1DA3453A-62B6-46F8-B341-195FF0D4B727}"/>
              </a:ext>
            </a:extLst>
          </p:cNvPr>
          <p:cNvSpPr txBox="1"/>
          <p:nvPr/>
        </p:nvSpPr>
        <p:spPr>
          <a:xfrm>
            <a:off x="540792" y="1423982"/>
            <a:ext cx="6089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1.1 กิจกรรม 5 ส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IT (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บำรุงรักษาครุภัณฑ์คอมพิวเตอร์) </a:t>
            </a:r>
          </a:p>
        </p:txBody>
      </p:sp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4D67AB1F-E77D-1130-0142-C7C03A89AC45}"/>
              </a:ext>
            </a:extLst>
          </p:cNvPr>
          <p:cNvSpPr txBox="1"/>
          <p:nvPr/>
        </p:nvSpPr>
        <p:spPr>
          <a:xfrm>
            <a:off x="474117" y="619158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/>
              <a:t> 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2.1 ส่งเสริมคุณธรรมในภาคส่วนที่เกี่ยวข้อง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BBFEC4A-1139-9E34-3FCE-092B138C23D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37" y="1835728"/>
            <a:ext cx="2756803" cy="1326307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74C38DE-6C33-1A84-EB82-B29B8F227B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117" y="3407483"/>
            <a:ext cx="2667488" cy="26112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B1CDDBCE-DF95-427A-CD89-2D488E6A36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2697" y="1861470"/>
            <a:ext cx="3499079" cy="1396080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E5397ACD-A614-3A6D-7526-A81810266F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8999" y="3407483"/>
            <a:ext cx="2926339" cy="26112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B28DF3BF-5830-C513-6226-DD1EC1C7FF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278" y="6168693"/>
            <a:ext cx="5883442" cy="33987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6466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61A7D083-EDAF-45EB-90A9-ED1D30301210}"/>
              </a:ext>
            </a:extLst>
          </p:cNvPr>
          <p:cNvSpPr txBox="1">
            <a:spLocks/>
          </p:cNvSpPr>
          <p:nvPr/>
        </p:nvSpPr>
        <p:spPr>
          <a:xfrm>
            <a:off x="641525" y="632957"/>
            <a:ext cx="6776787" cy="8634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แผนงานพัฒนาส่งเสริมคุณธรรม จริยธรรม และจิตสำนึกเพื่อองค์กรและสังคม</a:t>
            </a:r>
          </a:p>
          <a:p>
            <a:pPr algn="l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กิจกรรมสร้างความตระหนักรู้ด้านการต่อต้ายการทุจริตและประพฤติมิชอบของกรมปศุสัตว์ </a:t>
            </a:r>
            <a:b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9 ธันวาคม 2565</a:t>
            </a:r>
          </a:p>
        </p:txBody>
      </p:sp>
      <p:sp>
        <p:nvSpPr>
          <p:cNvPr id="14" name="ชื่อเรื่อง 1">
            <a:extLst>
              <a:ext uri="{FF2B5EF4-FFF2-40B4-BE49-F238E27FC236}">
                <a16:creationId xmlns:a16="http://schemas.microsoft.com/office/drawing/2014/main" id="{BDC6F7DB-5096-4324-8A49-D250DEADA021}"/>
              </a:ext>
            </a:extLst>
          </p:cNvPr>
          <p:cNvSpPr txBox="1">
            <a:spLocks/>
          </p:cNvSpPr>
          <p:nvPr/>
        </p:nvSpPr>
        <p:spPr>
          <a:xfrm>
            <a:off x="627124" y="-341476"/>
            <a:ext cx="6776787" cy="8634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1.เสริมสร้างคุณธรรมภายในหน่วยงาน</a:t>
            </a:r>
          </a:p>
        </p:txBody>
      </p:sp>
      <p:sp>
        <p:nvSpPr>
          <p:cNvPr id="15" name="ชื่อเรื่อง 1">
            <a:extLst>
              <a:ext uri="{FF2B5EF4-FFF2-40B4-BE49-F238E27FC236}">
                <a16:creationId xmlns:a16="http://schemas.microsoft.com/office/drawing/2014/main" id="{0329357C-6C6D-417D-947B-B16C63F0A43C}"/>
              </a:ext>
            </a:extLst>
          </p:cNvPr>
          <p:cNvSpPr txBox="1">
            <a:spLocks/>
          </p:cNvSpPr>
          <p:nvPr/>
        </p:nvSpPr>
        <p:spPr>
          <a:xfrm>
            <a:off x="627123" y="-93809"/>
            <a:ext cx="6776787" cy="8634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1.1 เสริมสร้างค่านิยมคุณธรรม ความพอเพียงและจิตอาสา</a:t>
            </a:r>
          </a:p>
        </p:txBody>
      </p: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FEC835EA-E818-877D-D8A0-C9CB17D8C14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74" y="1519554"/>
            <a:ext cx="2645627" cy="1984220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30A5865B-E772-5E07-44E3-F5337E4543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74" y="3551707"/>
            <a:ext cx="2645626" cy="2039341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613C9A70-5508-5BAE-F790-0909DF65C67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087" y="3526911"/>
            <a:ext cx="2704717" cy="2028538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863727F-195C-9401-7F4F-5C451558B4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087" y="5642772"/>
            <a:ext cx="2704717" cy="2028538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A827A9E-AAC4-00CE-F4A0-C3B861D8BE7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087" y="1505720"/>
            <a:ext cx="2645627" cy="198422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1A2D301-0083-BD7B-4F7C-87426BB3B5E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74" y="5642772"/>
            <a:ext cx="2645627" cy="19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00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A6DC8FD2-FCAD-4770-A668-A74AA4C97475}"/>
              </a:ext>
            </a:extLst>
          </p:cNvPr>
          <p:cNvSpPr txBox="1"/>
          <p:nvPr/>
        </p:nvSpPr>
        <p:spPr>
          <a:xfrm>
            <a:off x="540792" y="191650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2.ส่งเสริมสังคมไทยให้เป็นสังคมคุณธรรม 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EACAAAB6-1EC2-4C97-B106-5EF052B2A4D8}"/>
              </a:ext>
            </a:extLst>
          </p:cNvPr>
          <p:cNvSpPr txBox="1"/>
          <p:nvPr/>
        </p:nvSpPr>
        <p:spPr>
          <a:xfrm>
            <a:off x="504441" y="681864"/>
            <a:ext cx="6089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แผนงานส่งเสริมให้ภาคส่วนที่เกี่ยวข้องกับหน่วยงานน้อมหลักปรัชญาเศรษฐกิจพอเพียงมาประยุกต์ใช้ในการดำเนินกิจกรรม หรือประกอบธุรกิจ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1DA3453A-62B6-46F8-B341-195FF0D4B727}"/>
              </a:ext>
            </a:extLst>
          </p:cNvPr>
          <p:cNvSpPr txBox="1"/>
          <p:nvPr/>
        </p:nvSpPr>
        <p:spPr>
          <a:xfrm>
            <a:off x="474117" y="1217188"/>
            <a:ext cx="6654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1.2  โครงการดูแลรักษาคอมพิวเตอร์ กองคลัง ด้วยกิจกรรม 5 ส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IT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27 – 31 มีนาคม 2566</a:t>
            </a: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5DF76C18-E34F-47A2-A542-07196E6D66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834" y="3583216"/>
            <a:ext cx="2545166" cy="1908875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EDCD55DD-154B-5262-704E-F21C0BC1E7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172" y="3552347"/>
            <a:ext cx="2545166" cy="1908875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9B4C90EB-3A3E-F489-4396-ED28A996F4C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167" y="5589901"/>
            <a:ext cx="2545166" cy="1908875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4455BE8E-7059-B6BA-54AD-4ECAC3E7D4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8600" y="5589899"/>
            <a:ext cx="2576737" cy="1932553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51C065B3-37D4-06C1-3756-6226EE4C16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171" y="7686154"/>
            <a:ext cx="2545166" cy="1704689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CA9FAC99-1790-6D6A-DA9A-222A4EF6972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834" y="7706589"/>
            <a:ext cx="2545166" cy="1725124"/>
          </a:xfrm>
          <a:prstGeom prst="rect">
            <a:avLst/>
          </a:prstGeom>
        </p:spPr>
      </p:pic>
      <p:sp>
        <p:nvSpPr>
          <p:cNvPr id="31" name="กล่องข้อความ 30">
            <a:extLst>
              <a:ext uri="{FF2B5EF4-FFF2-40B4-BE49-F238E27FC236}">
                <a16:creationId xmlns:a16="http://schemas.microsoft.com/office/drawing/2014/main" id="{4D67AB1F-E77D-1130-0142-C7C03A89AC45}"/>
              </a:ext>
            </a:extLst>
          </p:cNvPr>
          <p:cNvSpPr txBox="1"/>
          <p:nvPr/>
        </p:nvSpPr>
        <p:spPr>
          <a:xfrm>
            <a:off x="474117" y="442477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/>
              <a:t>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2.2 ส่งเสริมคุณธรรมในภาคส่วนที่เกี่ยวข้อง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04B6256-B12D-58FE-3584-A0DA648AEF9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834" y="1567582"/>
            <a:ext cx="2545166" cy="1908875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49C78D32-AAB3-B2F6-37CE-D27DF8656CF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172" y="1569813"/>
            <a:ext cx="2545166" cy="190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19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C0827C9-5511-3043-BE1C-8DAC2B466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7" y="696712"/>
            <a:ext cx="5915025" cy="369332"/>
          </a:xfrm>
        </p:spPr>
        <p:txBody>
          <a:bodyPr>
            <a:normAutofit/>
          </a:bodyPr>
          <a:lstStyle/>
          <a:p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แผนงานส่งเสริมคุณธรรม ความสุจริต จิตอาสาให้ภาคส่วนที่เกี่ยวข้อง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C66F6C48-19D1-518C-4D5E-2F3EAD213603}"/>
              </a:ext>
            </a:extLst>
          </p:cNvPr>
          <p:cNvSpPr txBox="1"/>
          <p:nvPr/>
        </p:nvSpPr>
        <p:spPr>
          <a:xfrm>
            <a:off x="471488" y="327380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2.ส่งเสริมสังคมไทยให้เป็นสังคมคุณธรรม 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EF260EC0-A9C3-7619-33A3-1C6227F6F912}"/>
              </a:ext>
            </a:extLst>
          </p:cNvPr>
          <p:cNvSpPr txBox="1"/>
          <p:nvPr/>
        </p:nvSpPr>
        <p:spPr>
          <a:xfrm>
            <a:off x="471486" y="1036713"/>
            <a:ext cx="57007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กองคลังได้เข้าร่วมกิจกรรมการประกาศนโยบายในการป้องกันและต่อต้านการทุจริต   ของกรมปศุสัตว์ ในวันต่อต้านการทุจริต วันที่ 9 ธันวาคม 2565 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4DC7BDD1-2E4C-3E22-14DB-033BD4DFD2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65" y="1746589"/>
            <a:ext cx="2336138" cy="1779436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D4F89836-49BB-E838-FD24-CEF8F81CDC7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446" y="3615820"/>
            <a:ext cx="2298303" cy="1723728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45E02609-2A8C-F505-D986-2D9659635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30" y="5429884"/>
            <a:ext cx="2374432" cy="1752105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8E57D260-2F5C-722E-FFC1-141C2A89349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886" y="7320425"/>
            <a:ext cx="2374432" cy="1780824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336161B8-8F49-2876-1FF0-8D33CB95F72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066" y="3589029"/>
            <a:ext cx="2336138" cy="1752104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342C8D15-E2E3-2771-5C4D-7533990D5E1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30" y="7320425"/>
            <a:ext cx="2374432" cy="1780824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D8E7CD99-9B87-9F85-DE55-024BB18CA33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611" y="5468122"/>
            <a:ext cx="2298304" cy="1723729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DBE40349-19A8-BCEB-D732-3ACE187952A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611" y="1773380"/>
            <a:ext cx="2336138" cy="17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58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A6DC8FD2-FCAD-4770-A668-A74AA4C97475}"/>
              </a:ext>
            </a:extLst>
          </p:cNvPr>
          <p:cNvSpPr txBox="1"/>
          <p:nvPr/>
        </p:nvSpPr>
        <p:spPr>
          <a:xfrm>
            <a:off x="540791" y="229569"/>
            <a:ext cx="5007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 แผนงานส่งเสริมการยกย่องคนดีมีคุณธรรม จริยธรรม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EACAAAB6-1EC2-4C97-B106-5EF052B2A4D8}"/>
              </a:ext>
            </a:extLst>
          </p:cNvPr>
          <p:cNvSpPr txBox="1"/>
          <p:nvPr/>
        </p:nvSpPr>
        <p:spPr>
          <a:xfrm>
            <a:off x="596451" y="516928"/>
            <a:ext cx="6089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ยกย่องเชิดชูผู้มีคุณธรรม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จริยธรรม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หน้าเว็บไซต์กองคลังและผู้ได้รับเลือกเป็นข้าราชการดีเด่นปี 2565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D7B833E-7ACF-E129-1860-7DA0ABEC29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42" t="2610" r="23130" b="9790"/>
          <a:stretch/>
        </p:blipFill>
        <p:spPr>
          <a:xfrm>
            <a:off x="912252" y="1045462"/>
            <a:ext cx="5033496" cy="43568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59D3731-2761-5268-1A86-9254F7C266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315" y="5618288"/>
            <a:ext cx="5113227" cy="32422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2621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EC854760-A82A-4253-82B7-6237A85AF7D0}"/>
              </a:ext>
            </a:extLst>
          </p:cNvPr>
          <p:cNvSpPr txBox="1"/>
          <p:nvPr/>
        </p:nvSpPr>
        <p:spPr>
          <a:xfrm>
            <a:off x="119645" y="210839"/>
            <a:ext cx="6371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4.แผนงานส่งเสริมให้มีการวิจัย พัฒนา และถ่ายทอดความรู้เกี่ยวกับงานตามภารกิจของหน่วยงาน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25CA0B22-6D3A-4121-966C-98BF1E1A7889}"/>
              </a:ext>
            </a:extLst>
          </p:cNvPr>
          <p:cNvSpPr txBox="1"/>
          <p:nvPr/>
        </p:nvSpPr>
        <p:spPr>
          <a:xfrm>
            <a:off x="119645" y="472650"/>
            <a:ext cx="63717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4.1 1. อบรมเรื่อง คลีนิคค่าเช่าบ้าน ให้แก่เจ้าหน้าที่กองคลัง รุ่นใหม่ ๆ </a:t>
            </a: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E3FCA17A-96F4-45BC-BCE5-6403D9826343}"/>
              </a:ext>
            </a:extLst>
          </p:cNvPr>
          <p:cNvSpPr txBox="1"/>
          <p:nvPr/>
        </p:nvSpPr>
        <p:spPr>
          <a:xfrm>
            <a:off x="3715512" y="499496"/>
            <a:ext cx="3429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26 มกราคม 2566 ณ ห้องประชุมกองคลัง</a:t>
            </a:r>
            <a:endParaRPr lang="th-TH" sz="1600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CEC6F14-4727-F67A-628A-90B5EABA9C8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87" y="874194"/>
            <a:ext cx="3248527" cy="1829404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1D2AC3E2-C4CE-72E8-BD06-3F1F1A8AD2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864896"/>
            <a:ext cx="3248527" cy="1829404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E02CCE1E-70D4-09DB-CE06-FCAC11B680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84" y="2747992"/>
            <a:ext cx="3248530" cy="1829405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480AD622-0907-18DD-E1FF-7BE0F4D62F5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2747992"/>
            <a:ext cx="3245633" cy="1827774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C671369E-6671-2015-6ED3-13056E7E0E2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84" y="4711995"/>
            <a:ext cx="3245633" cy="1827774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FF9E3C7B-EBDC-91CB-CBEF-ECFCF022FB7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233" y="6636755"/>
            <a:ext cx="3245633" cy="1827774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B7D75319-30BE-E8DA-70CC-E132C2597E7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78" y="6636755"/>
            <a:ext cx="3246490" cy="1827774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C933942E-701A-BAF8-FC67-B29673DA264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363" y="4652911"/>
            <a:ext cx="3201503" cy="180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68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B893A96E-F855-A5FA-1D83-684960F571D1}"/>
              </a:ext>
            </a:extLst>
          </p:cNvPr>
          <p:cNvSpPr txBox="1"/>
          <p:nvPr/>
        </p:nvSpPr>
        <p:spPr>
          <a:xfrm>
            <a:off x="165083" y="56983"/>
            <a:ext cx="71982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5.แผนงานส่งเสริม พัฒนา บุคลากรภายในหน่วยงานให้ปฏิบัติงานอย่างมีประสิทธิภาพ และมีมาตรฐาน 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80881242-5C9C-E97B-FE01-851A7895CD97}"/>
              </a:ext>
            </a:extLst>
          </p:cNvPr>
          <p:cNvSpPr txBox="1"/>
          <p:nvPr/>
        </p:nvSpPr>
        <p:spPr>
          <a:xfrm>
            <a:off x="275826" y="330710"/>
            <a:ext cx="6581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/>
              <a:t> บรรยายให้เจ้าหน้าที่กลุ่มเงินทุนหมุนเวียนและเงินนอกงบประมาณ เรื่อง การตรวจเอกสารการจ่ายเงิน  ประจำวันของเงินทุนหมุนเวียนเพื่อผลิตวัคซีนจำหน่าย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B4CDD472-E493-E933-9BB3-A86B952A7927}"/>
              </a:ext>
            </a:extLst>
          </p:cNvPr>
          <p:cNvSpPr txBox="1"/>
          <p:nvPr/>
        </p:nvSpPr>
        <p:spPr>
          <a:xfrm>
            <a:off x="3286181" y="607709"/>
            <a:ext cx="3681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ธันวาคม 2565 ณ ห้องประชุมกองคลัง</a:t>
            </a:r>
            <a:endParaRPr lang="th-TH" sz="1800" dirty="0"/>
          </a:p>
        </p:txBody>
      </p: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AB21C11E-CE9A-E19E-33FD-080559E724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62" y="977041"/>
            <a:ext cx="2779295" cy="2084471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CA3230D2-370B-247A-7514-A4901E6AEB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977041"/>
            <a:ext cx="2779295" cy="2084471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8B2C030D-DFD7-03BB-9033-916F356100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3145732"/>
            <a:ext cx="2779295" cy="2084471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5F5CE796-E6D3-8C79-3D8C-E60F4248D01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62" y="3145732"/>
            <a:ext cx="2779295" cy="2084471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4E3EA14C-E1C0-D4B7-D5DF-0D2BF38EA57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62" y="5314423"/>
            <a:ext cx="2805817" cy="2104363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3A895DEA-7CA8-408E-B5F1-68DDBA641FA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5346141"/>
            <a:ext cx="2805817" cy="2104363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BA65440B-B93C-941D-14F1-D18FA841F12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62" y="7514832"/>
            <a:ext cx="2805817" cy="2104363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6E0E40B4-92F0-7719-A422-FB2B9CD8664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7532913"/>
            <a:ext cx="2805817" cy="210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88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7044367A-7CDD-41A8-9EE0-8DA14C02D06B}"/>
              </a:ext>
            </a:extLst>
          </p:cNvPr>
          <p:cNvSpPr txBox="1"/>
          <p:nvPr/>
        </p:nvSpPr>
        <p:spPr>
          <a:xfrm>
            <a:off x="113212" y="156643"/>
            <a:ext cx="6744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2.2 ส่งเสริมความเป็นเอกภาพในสังคมไทยด้วยคุณธรรม 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7AEA2FF4-10F6-4203-AB8B-9A4D7339B209}"/>
              </a:ext>
            </a:extLst>
          </p:cNvPr>
          <p:cNvSpPr txBox="1"/>
          <p:nvPr/>
        </p:nvSpPr>
        <p:spPr>
          <a:xfrm>
            <a:off x="148235" y="389746"/>
            <a:ext cx="67447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แผนงานส่งเสริมเทิดทูนสถาบันชาติ ศาสนา และพระมหากษัตริย์  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08DD16E5-4D4F-4C16-B040-7FA5DB287A42}"/>
              </a:ext>
            </a:extLst>
          </p:cNvPr>
          <p:cNvSpPr txBox="1"/>
          <p:nvPr/>
        </p:nvSpPr>
        <p:spPr>
          <a:xfrm>
            <a:off x="306434" y="607247"/>
            <a:ext cx="67447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สำนึกในพระมหากรุณาธิคุณบรมจักรี มหาราชวงศ์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BB18A34-8B89-74F7-64CE-5799B3BE6B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03" y="3423456"/>
            <a:ext cx="2462883" cy="184728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6244A8A8-30AE-3101-87EB-C89E4EF405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8829" y="874611"/>
            <a:ext cx="1424800" cy="2517834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C5C6CC98-F510-DFEE-89AA-7FF5A4E74DF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76" y="5415854"/>
            <a:ext cx="2657735" cy="1770715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920C48E-BF33-350B-D6FB-70A8E91757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442" y="3426900"/>
            <a:ext cx="2810809" cy="168337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5C66DAE-D79A-149C-240B-AB39376B2AB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864" y="1004329"/>
            <a:ext cx="1764934" cy="2360599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12F6A552-6720-A1F3-B9C6-6A974DE6BAC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5442" y="7723427"/>
            <a:ext cx="2934480" cy="2076228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053020C7-2A73-B598-53A4-3119D2B7A5B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5460" y="5183996"/>
            <a:ext cx="1690771" cy="2442225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5D44D4F5-A4AD-910E-4161-79D6A7F33E0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769" y="7357430"/>
            <a:ext cx="1694029" cy="24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85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id="{04D8DE46-F027-5D12-F155-4BD956F59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60" y="2341808"/>
            <a:ext cx="2722204" cy="1812395"/>
          </a:xfr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BEA6B64-A508-02A6-01AD-42AFBA2317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2341808"/>
            <a:ext cx="3368840" cy="1894972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25AACF20-8EEC-F2E2-3167-62E36B96EB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136" y="4356886"/>
            <a:ext cx="3469703" cy="1951708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323749B6-76E7-494F-F671-618F814AD8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60" y="4266940"/>
            <a:ext cx="2722204" cy="2041654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A3966D34-300C-2840-916A-F4FB4C3CBFA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894" y="6491111"/>
            <a:ext cx="2819431" cy="2114573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6ACE5063-E5B1-045F-7B1F-938BB16B9A7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24" y="402067"/>
            <a:ext cx="2909399" cy="1869743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92DAD62-E390-3C97-968A-F344495F5C3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7261" y="328525"/>
            <a:ext cx="2712196" cy="194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22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7CFC176F-A3CF-40EC-8ACC-F7A2A3965A6C}"/>
              </a:ext>
            </a:extLst>
          </p:cNvPr>
          <p:cNvSpPr txBox="1"/>
          <p:nvPr/>
        </p:nvSpPr>
        <p:spPr>
          <a:xfrm>
            <a:off x="418012" y="434481"/>
            <a:ext cx="5956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แผนงานสืบสานประเพณีและดำรงซึ่งวิถีวั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ฒนธรรมไทย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447A4B9F-F05F-4572-8B2E-693C0B46A63E}"/>
              </a:ext>
            </a:extLst>
          </p:cNvPr>
          <p:cNvSpPr txBox="1"/>
          <p:nvPr/>
        </p:nvSpPr>
        <p:spPr>
          <a:xfrm>
            <a:off x="418012" y="734144"/>
            <a:ext cx="5956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2.1 ร่วมกิจกรรมสรงน้ำพระตามประเพณีงานสงกรานต์กรมปศุสัตว์ ปี 2566</a:t>
            </a:r>
          </a:p>
          <a:p>
            <a:pPr algn="l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19 เมษายน 2566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5212E3C-0BFF-363D-22B6-FC1B2BBBB8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92" y="1478255"/>
            <a:ext cx="3015047" cy="2013882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6AFC9D8-68BB-1765-F9E8-9BADFEDB15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417" y="1478255"/>
            <a:ext cx="2751908" cy="2013882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A1EDB63-29C7-2BFC-5BE2-FE7567E48D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92" y="3589918"/>
            <a:ext cx="2995364" cy="1689572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76A520F-6BEA-8AB4-425B-75781FAEA1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417" y="3589917"/>
            <a:ext cx="2662260" cy="1689572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21311C20-C2B3-FEDA-D5A0-F4C2A167FF7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92" y="5377269"/>
            <a:ext cx="2995364" cy="1689572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9432C8DC-AB4E-DA1E-C01A-09AA52234E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2592" y="5377269"/>
            <a:ext cx="2751909" cy="1755051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68825027-EF37-E95E-E203-4CE272A7D9F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92" y="7230100"/>
            <a:ext cx="3015047" cy="1700675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67DED61-6A5F-9D87-74D1-4756D6E2E5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417" y="7230100"/>
            <a:ext cx="2707084" cy="175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21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BC06A29-9FD3-0190-4C4B-F1F20F12C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13" y="155930"/>
            <a:ext cx="6938962" cy="787045"/>
          </a:xfrm>
        </p:spPr>
        <p:txBody>
          <a:bodyPr>
            <a:normAutofit/>
          </a:bodyPr>
          <a:lstStyle/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โครงการปลูกจิตสำนึกฝึกจิตอาสาภายใต้หลักคุณธรรมและจริยธรรม ปีงบประมาณ พ.ศ.2566 รุ่นที่ 21</a:t>
            </a:r>
            <a:b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1600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5396F57-E3B7-CBDE-8A1B-3711E10CB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13" y="1103304"/>
            <a:ext cx="3276600" cy="2152845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11C84E7B-A7C3-0731-7D8D-F1C2EB5CCB4A}"/>
              </a:ext>
            </a:extLst>
          </p:cNvPr>
          <p:cNvSpPr txBox="1"/>
          <p:nvPr/>
        </p:nvSpPr>
        <p:spPr>
          <a:xfrm>
            <a:off x="550069" y="549452"/>
            <a:ext cx="3633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/>
              <a:t>วันที่ 5 – 10 กุมภาพันธ์ 2566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2A2C8E97-BD98-5DCD-790B-CC9516717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20" y="3397429"/>
            <a:ext cx="3100387" cy="2066925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45B07BB-585F-FF03-549A-DFF2297339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5232" y="1190316"/>
            <a:ext cx="2733675" cy="2050257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9DD37774-AA0A-0722-E77F-B260BB09897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20" y="5603616"/>
            <a:ext cx="3100387" cy="2064906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30FD6762-67B6-9B21-A8B6-E091178A32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075" y="5602101"/>
            <a:ext cx="2860649" cy="2064905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902BD298-ED86-A0F6-60EC-B34EE64ED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126" y="3397429"/>
            <a:ext cx="2841598" cy="206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61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5E808F50-6437-482B-B613-AD6547EC1266}"/>
              </a:ext>
            </a:extLst>
          </p:cNvPr>
          <p:cNvSpPr txBox="1"/>
          <p:nvPr/>
        </p:nvSpPr>
        <p:spPr>
          <a:xfrm>
            <a:off x="566741" y="226604"/>
            <a:ext cx="55909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แผนงานเสริมสร้าวการจัดกิจกรรมประเพณีและวิถีวั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ฒนธรรมร่วมกับชุมชนและสังคม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1BE27161-7AF5-4172-98B9-7E72F183433A}"/>
              </a:ext>
            </a:extLst>
          </p:cNvPr>
          <p:cNvSpPr txBox="1"/>
          <p:nvPr/>
        </p:nvSpPr>
        <p:spPr>
          <a:xfrm>
            <a:off x="0" y="511631"/>
            <a:ext cx="55909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ร่วมงานกฐินพระราชทานกรมปศุสัตว์ ปี2565 วันที่ 5 พฤศจิกายน 2565</a:t>
            </a:r>
          </a:p>
          <a:p>
            <a:pPr algn="ctr"/>
            <a:endParaRPr lang="th-TH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1BDD81E1-19E3-7B74-E065-8178C308125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165" y="862237"/>
            <a:ext cx="2763538" cy="2071719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53315B3-C6F5-648C-B5D4-57068EEADAB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862238"/>
            <a:ext cx="2763538" cy="2071719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2CB712ED-F47B-A79E-934F-6BBC7DB2C6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165" y="3029911"/>
            <a:ext cx="2763538" cy="2071719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C3E2F532-65EC-2A06-DE89-11AE2CC499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3029914"/>
            <a:ext cx="1324301" cy="2071717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9E0A7617-24D5-3EF9-F444-1E4407AB21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199" y="3029913"/>
            <a:ext cx="1324302" cy="2071717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1EF9F023-531F-6A51-EB13-68931CDAAED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62" y="5137274"/>
            <a:ext cx="2763538" cy="2071719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8A55B41-18FD-2823-F6ED-65C70BDB6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299" y="5137274"/>
            <a:ext cx="2763538" cy="207265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0724BFD2-9387-5DF1-8E9D-4E3858B367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61" y="7304945"/>
            <a:ext cx="2754039" cy="2064597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583F4519-A436-85A5-47DE-0B0A53B6B50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164" y="7304946"/>
            <a:ext cx="2787155" cy="208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96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825263A-D480-4D00-B3F0-D3B8C189F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796" y="145314"/>
            <a:ext cx="6419350" cy="863460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แผนงานส่งเสริมการนำหลักธรรมทางศาสนาเป็นแนวทางในการดำเนินชีวิตและกาปฏิบัติงาน</a:t>
            </a:r>
            <a:b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กิจกรรมทำบุญ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ชึ้น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ปีใหม่</a:t>
            </a:r>
            <a:b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11 มกราคม 2566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4F616A2-27FC-11BD-701B-F19DF39231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0" y="3039338"/>
            <a:ext cx="3065312" cy="1764807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C3B933A-DDE9-2476-9C1E-AA021CFB3C5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1167799"/>
            <a:ext cx="3064564" cy="1728606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1803220F-3C3F-D923-C12A-686066716A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796" y="1167799"/>
            <a:ext cx="3065312" cy="1728606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CC0B6EB4-E470-298D-D570-352330A6D2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797" y="3021288"/>
            <a:ext cx="3064563" cy="1764807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1A47C4D8-C4E0-EB6A-6EDC-0F848DE952D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796" y="4841535"/>
            <a:ext cx="3064563" cy="1728605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B4129AED-2347-61E2-68B2-54C48E44F7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0" y="4878926"/>
            <a:ext cx="3064563" cy="169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132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2925612E-7CB2-641D-C0A9-07A4F759892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852" y="7518000"/>
            <a:ext cx="2635160" cy="197592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96C7CD9-CA0D-B0F7-6848-BCA41C8C4D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565" y="3804283"/>
            <a:ext cx="2622598" cy="1753289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E0F315D-2D55-6F04-1F78-01CB4373C0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852" y="111039"/>
            <a:ext cx="2627437" cy="175687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4A5AB9F-66EB-51C5-8322-DB75337EB51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1941152"/>
            <a:ext cx="2635160" cy="1753287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35F286BB-30B3-89FD-FF4C-7929982FBE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606" y="1867910"/>
            <a:ext cx="2615311" cy="1740081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257D70DB-C4E1-E9AD-D1A0-446A014D1FC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53" y="3801147"/>
            <a:ext cx="2635160" cy="1753287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308FE1F9-F37A-0CF1-F034-2DE7DBEE37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826605"/>
            <a:ext cx="2635160" cy="1753288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A850990C-C6FA-C6EF-1D47-7DD410109EA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852" y="5661142"/>
            <a:ext cx="2635160" cy="1753288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C9EDBF1D-3BB8-30BE-07EA-1BE06035D23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53" y="7521137"/>
            <a:ext cx="2647286" cy="1975924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B2301A42-0230-7196-C1D9-7B59F0B4169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81157"/>
            <a:ext cx="2635160" cy="175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13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17817A10-847D-B3D6-4740-2EF34E698F1B}"/>
              </a:ext>
            </a:extLst>
          </p:cNvPr>
          <p:cNvSpPr txBox="1"/>
          <p:nvPr/>
        </p:nvSpPr>
        <p:spPr>
          <a:xfrm>
            <a:off x="384127" y="255318"/>
            <a:ext cx="5007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ส่งเสริมการยกย่องหน่วยงานใสสะอาด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488E359-6756-D8E8-B28B-BEF150BF4213}"/>
              </a:ext>
            </a:extLst>
          </p:cNvPr>
          <p:cNvSpPr txBox="1"/>
          <p:nvPr/>
        </p:nvSpPr>
        <p:spPr>
          <a:xfrm>
            <a:off x="384127" y="516928"/>
            <a:ext cx="60897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00" b="1" i="0" dirty="0">
                <a:solidFill>
                  <a:srgbClr val="333333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กองคลังร่วมแสดงความยินดีกับหน่วยงานที่ได้รับรางวัลโครงการหน่วยงานใสสะอาด ประจำปี พ.ศ.2565</a:t>
            </a:r>
          </a:p>
          <a:p>
            <a:pPr algn="ctr"/>
            <a:r>
              <a:rPr lang="th-TH" sz="1600" b="1" i="0" dirty="0">
                <a:solidFill>
                  <a:srgbClr val="333333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 </a:t>
            </a:r>
            <a:r>
              <a:rPr lang="en-US" sz="1600" b="1" i="0" dirty="0">
                <a:solidFill>
                  <a:srgbClr val="333333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AA </a:t>
            </a:r>
            <a:r>
              <a:rPr lang="th-TH" sz="1600" b="1" i="0" dirty="0">
                <a:solidFill>
                  <a:srgbClr val="333333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มีหน่วยงานทั้งหมด 7 หน่วยงาน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7EBBE3D-01E8-B9C8-EA7A-0E5CD40348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8154" y="1101703"/>
            <a:ext cx="3273265" cy="262065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B3DFF955-9500-0748-8E4B-9D9C5B87E9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233" y="3810616"/>
            <a:ext cx="2659767" cy="1910497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810DE01-DB37-6CFB-EFC9-AF2138B140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4898" y="3810616"/>
            <a:ext cx="2598187" cy="1930632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14278534-26A0-212C-B03B-A1E795F739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084" y="5809375"/>
            <a:ext cx="2442755" cy="1739772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B936CE38-9C42-A4CB-B038-8AEAF33CD0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4900" y="5847592"/>
            <a:ext cx="2598186" cy="1663338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F563F93B-EB39-457C-333D-FAD6285A5D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084" y="7599224"/>
            <a:ext cx="2512424" cy="1739772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DA5B6EBE-FEAB-119B-C2D2-E2AB1C14A4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4898" y="7549148"/>
            <a:ext cx="2598185" cy="183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85BCF47-14BA-1ECE-2FEC-749B3BD512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5" r="953" b="5244"/>
          <a:stretch/>
        </p:blipFill>
        <p:spPr>
          <a:xfrm>
            <a:off x="260168" y="1470992"/>
            <a:ext cx="6337663" cy="3337942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BE5BC3F0-6060-BC05-5C16-ED0BFBB8BB94}"/>
              </a:ext>
            </a:extLst>
          </p:cNvPr>
          <p:cNvSpPr txBox="1"/>
          <p:nvPr/>
        </p:nvSpPr>
        <p:spPr>
          <a:xfrm>
            <a:off x="271054" y="1101660"/>
            <a:ext cx="6326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https://www.tiktok.com/@financedld/video/7243670837788806402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BDE212C3-21AD-372E-27DE-CD418212145F}"/>
              </a:ext>
            </a:extLst>
          </p:cNvPr>
          <p:cNvSpPr txBox="1"/>
          <p:nvPr/>
        </p:nvSpPr>
        <p:spPr>
          <a:xfrm>
            <a:off x="461553" y="5466399"/>
            <a:ext cx="5146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https://www.instagram.com/p/CtYhNs2snaP/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7F2D87F-319C-F239-11A4-646BCA19DDD6}"/>
              </a:ext>
            </a:extLst>
          </p:cNvPr>
          <p:cNvSpPr txBox="1"/>
          <p:nvPr/>
        </p:nvSpPr>
        <p:spPr>
          <a:xfrm>
            <a:off x="381480" y="5097067"/>
            <a:ext cx="5146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เผยแพร่ใน อินสตราแกรม</a:t>
            </a: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440FDA8F-F696-13B5-9F10-38C907A22331}"/>
              </a:ext>
            </a:extLst>
          </p:cNvPr>
          <p:cNvSpPr txBox="1"/>
          <p:nvPr/>
        </p:nvSpPr>
        <p:spPr>
          <a:xfrm>
            <a:off x="408214" y="812840"/>
            <a:ext cx="5146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เผยแพร่ใน </a:t>
            </a:r>
            <a:r>
              <a:rPr lang="en-US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tiktok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75D843D0-FA1C-CD84-DB3C-C17545FE41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168" y="5822584"/>
            <a:ext cx="6235337" cy="3457304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A8DCD09-868B-3EDE-EC9D-8C499E7B99F2}"/>
              </a:ext>
            </a:extLst>
          </p:cNvPr>
          <p:cNvSpPr txBox="1"/>
          <p:nvPr/>
        </p:nvSpPr>
        <p:spPr>
          <a:xfrm>
            <a:off x="-76200" y="416055"/>
            <a:ext cx="6801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เผยแพร่ภาพรายงานผลการประเมินองค์กรคุณธรรม ของกองคลัง กรมปศุสัตว์ ประจำปีงบประมาณ 2566</a:t>
            </a:r>
          </a:p>
        </p:txBody>
      </p:sp>
    </p:spTree>
    <p:extLst>
      <p:ext uri="{BB962C8B-B14F-4D97-AF65-F5344CB8AC3E}">
        <p14:creationId xmlns:p14="http://schemas.microsoft.com/office/powerpoint/2010/main" val="1860007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AFB3B25A-FBE8-4E9E-B0D5-28A791E319BD}"/>
              </a:ext>
            </a:extLst>
          </p:cNvPr>
          <p:cNvSpPr txBox="1"/>
          <p:nvPr/>
        </p:nvSpPr>
        <p:spPr>
          <a:xfrm>
            <a:off x="475248" y="476934"/>
            <a:ext cx="64984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รายงานผลการดำเนินการส่งเสริมองค์กรคุณธรรมของหน่วยงาน ประจำปี 2566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102BEFA-FF8E-1794-EA76-B65E3AFFDA00}"/>
              </a:ext>
            </a:extLst>
          </p:cNvPr>
          <p:cNvSpPr txBox="1"/>
          <p:nvPr/>
        </p:nvSpPr>
        <p:spPr>
          <a:xfrm>
            <a:off x="475248" y="877044"/>
            <a:ext cx="6023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https://finance.dld.go.th/th/index.php/th/lawdld-menu/5-2/moral-63/935-r-2566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58331AD-26E8-604C-E88F-2C558EB007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37" t="3008" r="16316" b="5607"/>
          <a:stretch/>
        </p:blipFill>
        <p:spPr>
          <a:xfrm>
            <a:off x="362794" y="1503948"/>
            <a:ext cx="6132411" cy="457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9481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2BB366C6-B1D5-DCD3-326C-62F04636DB57}"/>
              </a:ext>
            </a:extLst>
          </p:cNvPr>
          <p:cNvSpPr txBox="1"/>
          <p:nvPr/>
        </p:nvSpPr>
        <p:spPr>
          <a:xfrm>
            <a:off x="428625" y="377309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3.แผนงานส่งเสริมการยกย่องบุคลากรดีเด่น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EF0B5C1-968A-3513-7A26-8BC0DDDD598E}"/>
              </a:ext>
            </a:extLst>
          </p:cNvPr>
          <p:cNvSpPr txBox="1"/>
          <p:nvPr/>
        </p:nvSpPr>
        <p:spPr>
          <a:xfrm>
            <a:off x="428625" y="746641"/>
            <a:ext cx="5886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3.1  ส่งชื่อบุคคลเข้ารับการคัดเลือกข้าราชการดีเด่น ปี 2565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8CE91E9B-D6B4-4136-D7E4-91EEA46D3C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25" y="1115973"/>
            <a:ext cx="6000750" cy="72695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2952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BFE19ED6-473F-4CC3-2BC3-34C30D4D23FA}"/>
              </a:ext>
            </a:extLst>
          </p:cNvPr>
          <p:cNvSpPr txBox="1"/>
          <p:nvPr/>
        </p:nvSpPr>
        <p:spPr>
          <a:xfrm>
            <a:off x="428625" y="377309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3.แผนงานส่งเสริมการยกย่องบุคลากรดีเด่น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B8DD7659-FE3B-DAB6-27FC-E24ECA78FA0D}"/>
              </a:ext>
            </a:extLst>
          </p:cNvPr>
          <p:cNvSpPr txBox="1"/>
          <p:nvPr/>
        </p:nvSpPr>
        <p:spPr>
          <a:xfrm>
            <a:off x="428625" y="746641"/>
            <a:ext cx="5886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3.2  ส่งรายชื่อผู้มีคุณธรรมจริยธรรมดีเด่นประจำปี 2565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098B620-BAF6-7E01-35E2-9E9F9EE045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11017" y="2527532"/>
            <a:ext cx="8480034" cy="59967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4475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A679C33-A657-44C9-8428-C26104860300}"/>
              </a:ext>
            </a:extLst>
          </p:cNvPr>
          <p:cNvSpPr txBox="1"/>
          <p:nvPr/>
        </p:nvSpPr>
        <p:spPr>
          <a:xfrm>
            <a:off x="356545" y="236393"/>
            <a:ext cx="50070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4.แผนงานส่งเสริมกานำหลักธรรมา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ภิ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บาลมาใช้ในการบริหารองค์กร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2E19594-D1B9-4E24-8BE4-CA40EC6118F5}"/>
              </a:ext>
            </a:extLst>
          </p:cNvPr>
          <p:cNvSpPr txBox="1"/>
          <p:nvPr/>
        </p:nvSpPr>
        <p:spPr>
          <a:xfrm>
            <a:off x="356545" y="545742"/>
            <a:ext cx="63172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1.กองคลังเข้าร่วมกิจกรรมสร้างความตระหนักรู้ด้านการต่อต้านทุจริตและประพฤติมิชอบของกรมปศุสัตว์ </a:t>
            </a:r>
          </a:p>
          <a:p>
            <a:pPr algn="l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9 ธันวาคม 2565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C998FFF-6E21-48FA-C638-AAD852E0EE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74" y="1130517"/>
            <a:ext cx="2645626" cy="2015173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337B0407-EB52-3CDA-16E3-32040FE2FBE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148" y="3229394"/>
            <a:ext cx="2645626" cy="1984220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D9342812-4E38-CC64-DC6C-33AB36B722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34" y="5316670"/>
            <a:ext cx="2704716" cy="1995823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35B83F73-A653-4BFE-A3F4-79D5319789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148" y="7376038"/>
            <a:ext cx="2645626" cy="1984220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73A770CE-631E-7F2F-25AA-3CAA66C8C33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23" y="3209235"/>
            <a:ext cx="2704717" cy="2028538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74C3CFBC-88E7-9A15-B034-3FA2A81F3D6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34" y="7376038"/>
            <a:ext cx="2683106" cy="2012330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C513EC95-DEA5-46AB-70A9-95998898F65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148" y="5328272"/>
            <a:ext cx="2645627" cy="1984221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542BDA46-5F0B-32F2-239B-0BF13698895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148" y="1145993"/>
            <a:ext cx="2645626" cy="19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9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696D526-10CA-4B91-7CE3-2A34167B8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85" y="1168938"/>
            <a:ext cx="2720333" cy="204025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608C1B9-662F-B77A-1821-DC94E0FFF0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1168938"/>
            <a:ext cx="2720333" cy="204025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B88403F-4265-E6AA-C885-89799C5B92C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85" y="3303602"/>
            <a:ext cx="2720333" cy="204025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9450E5D-19FB-7748-E314-D9970E25996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3303602"/>
            <a:ext cx="2720332" cy="2040249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FB4AC8E7-17E1-3EC4-A5CC-B8E812A0C37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85" y="5468797"/>
            <a:ext cx="2720333" cy="204025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8CA854D-8DB7-00C8-7BE4-37051BDA5CC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1" y="5468796"/>
            <a:ext cx="2720332" cy="2040249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8ABD0FD6-24DE-D661-CBFE-B9F9A661F1E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485" y="7633991"/>
            <a:ext cx="2720332" cy="2040249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6C841BAE-BD3D-014F-FF70-92A27488DCD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1" y="7633990"/>
            <a:ext cx="2720332" cy="2040249"/>
          </a:xfrm>
          <a:prstGeom prst="rect">
            <a:avLst/>
          </a:prstGeom>
        </p:spPr>
      </p:pic>
      <p:sp>
        <p:nvSpPr>
          <p:cNvPr id="12" name="ชื่อเรื่อง 1">
            <a:extLst>
              <a:ext uri="{FF2B5EF4-FFF2-40B4-BE49-F238E27FC236}">
                <a16:creationId xmlns:a16="http://schemas.microsoft.com/office/drawing/2014/main" id="{BCA5E80E-8817-7E58-723A-F5FDE0149647}"/>
              </a:ext>
            </a:extLst>
          </p:cNvPr>
          <p:cNvSpPr txBox="1">
            <a:spLocks/>
          </p:cNvSpPr>
          <p:nvPr/>
        </p:nvSpPr>
        <p:spPr>
          <a:xfrm>
            <a:off x="201529" y="336010"/>
            <a:ext cx="6776787" cy="863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5.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แผนงานส่งเสริมการดำเนินชีวิตและการปฏิบัติงานและการปฏิบัติงานตามหลักปรัชญาเศรษฐกิจพอเพียง </a:t>
            </a:r>
            <a:b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กองคลังร่วมบริจาคของเล่นให้เด็กที่อยู่ห่างไกลในวันเด็กแห่งชาติ ประจำปี 2566</a:t>
            </a:r>
            <a:b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6 มกราคม 2566</a:t>
            </a:r>
          </a:p>
        </p:txBody>
      </p:sp>
    </p:spTree>
    <p:extLst>
      <p:ext uri="{BB962C8B-B14F-4D97-AF65-F5344CB8AC3E}">
        <p14:creationId xmlns:p14="http://schemas.microsoft.com/office/powerpoint/2010/main" val="4144624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825263A-D480-4D00-B3F0-D3B8C189F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434" y="253747"/>
            <a:ext cx="6776787" cy="863460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6.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แผนงานจิตอาสาเพื่อสังคมและสิ่งแวดล้อมที่ดี </a:t>
            </a:r>
            <a:b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6.1 บริจาคกระดาษ และปฏิทินที่ใช้แล้วแก่โรงเรียนสอนคนตาบอดแห่งประเทศไทย</a:t>
            </a:r>
            <a:b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12 มกราคม 2566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62A1E99-5414-F72F-FA00-959BFB9892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9955" y="3208468"/>
            <a:ext cx="2469404" cy="1852053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B223379-FFDA-2701-A7BF-30E872268C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9955" y="5180125"/>
            <a:ext cx="2469404" cy="1852053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2997D821-97A9-12DD-E416-A72B727C9A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9955" y="1236810"/>
            <a:ext cx="2469404" cy="1852053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02ECCE6-7ACA-25B0-C50B-F8E4BD10EB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644" y="1236811"/>
            <a:ext cx="2469403" cy="1852053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5622676-39E3-CE99-E009-E6D61D5497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643" y="3208468"/>
            <a:ext cx="2469404" cy="1852053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AD41306C-5DDA-5FAF-ADB4-BC2C747506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641" y="5180123"/>
            <a:ext cx="2469403" cy="1852053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A622FDFC-CD71-0378-50A0-7A3E55F5FE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640" y="7151778"/>
            <a:ext cx="2469404" cy="1859826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0D8F6D50-F6E9-C09A-0FB6-07E84AA7FF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9955" y="7151778"/>
            <a:ext cx="2469403" cy="19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48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ECD321D1-BF9B-4A94-AE1F-04BCE7C70C9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77" y="514549"/>
            <a:ext cx="2665636" cy="1961056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96EBCB7-EB59-DD3B-640C-8A889EF143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0" y="514549"/>
            <a:ext cx="2665636" cy="1961056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539B1E0-503C-DD02-C210-CF82B6AD21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77" y="2464916"/>
            <a:ext cx="2665636" cy="1501503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64F0953-3362-B426-1AE0-3F58F216DEE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2464916"/>
            <a:ext cx="2665636" cy="1501503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46A6FF57-89BB-EC6A-7082-69AAD7458AD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77" y="3979676"/>
            <a:ext cx="2665636" cy="1501503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072A5146-7B92-399E-0321-14C58238EE5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1" y="3979675"/>
            <a:ext cx="2665636" cy="1501503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790D3535-7FF3-078B-1999-041FA75FD85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77" y="5528814"/>
            <a:ext cx="2665636" cy="1501503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C438778-0BFF-E020-F320-9FD6FEBC7CD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5528814"/>
            <a:ext cx="2665636" cy="1501503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2A78EEE7-95DC-63F3-13A5-A0C6B2507E6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677" y="7077953"/>
            <a:ext cx="2665636" cy="1501503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629A7404-EBC2-D2FB-BA92-81119501AEC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1" y="7077953"/>
            <a:ext cx="2665636" cy="150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36831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2353</TotalTime>
  <Words>1038</Words>
  <Application>Microsoft Office PowerPoint</Application>
  <PresentationFormat>กระดาษ A4 (210x297 มม.)</PresentationFormat>
  <Paragraphs>71</Paragraphs>
  <Slides>33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TH SarabunPSK</vt:lpstr>
      <vt:lpstr>ธีมของ Office</vt:lpstr>
      <vt:lpstr>งานนำเสนอ PowerPoint</vt:lpstr>
      <vt:lpstr>งานนำเสนอ PowerPoint</vt:lpstr>
      <vt:lpstr>2.แผนงานส่งเสริมการนำหลักธรรมทางศาสนาเป็นแนวทางในการดำเนินชีวิตและกาปฏิบัติงาน กิจกรรมทำบุญชึ้นปีใหม่ วันที่ 11 มกราคม 2566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6.แผนงานจิตอาสาเพื่อสังคมและสิ่งแวดล้อมที่ดี  6.1 บริจาคกระดาษ และปฏิทินที่ใช้แล้วแก่โรงเรียนสอนคนตาบอดแห่งประเทศไทย วันที่ 12 มกราคม 2566</vt:lpstr>
      <vt:lpstr>งานนำเสนอ PowerPoint</vt:lpstr>
      <vt:lpstr>6.แผนงานจิตอาสาเพื่อสังคมและสิ่งแวดล้อมที่ดี  6.2 บริจาคลูกแม็ก กระป๋อง และฝาขวดอลูมิเนียมไปยังกรมควบคุมมลพิษ </vt:lpstr>
      <vt:lpstr>6.แผนงานจิตอาสาเพื่อสังคมและสิ่งแวดล้อมที่ดี  6.3 บริจาคขวดน้ำพลาสติกที่ไม่ใช้แล้วเพื่อนำไปบริจาคทำชุด PPE ป้องกันวัสโควิด19 วันที่ 14 ธันวาคม 2565 </vt:lpstr>
      <vt:lpstr>งานนำเสนอ PowerPoint</vt:lpstr>
      <vt:lpstr>6.4 บริจาคสิ่งของโครงการพัฒนาเด็กและเยาวชนในถิ่นธุรกันดาร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2. แผนงานส่งเสริมคุณธรรม ความสุจริต จิตอาสาให้ภาคส่วนที่เกี่ยวข้อง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2. โครงการปลูกจิตสำนึกฝึกจิตอาสาภายใต้หลักคุณธรรมและจริยธรรม ปีงบประมาณ พ.ศ.2566 รุ่นที่ 21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บริจาคของขวัญให้เด็ก</dc:title>
  <dc:creator>finance</dc:creator>
  <cp:lastModifiedBy>finance</cp:lastModifiedBy>
  <cp:revision>32</cp:revision>
  <dcterms:created xsi:type="dcterms:W3CDTF">2022-01-17T09:14:47Z</dcterms:created>
  <dcterms:modified xsi:type="dcterms:W3CDTF">2023-06-13T06:43:07Z</dcterms:modified>
</cp:coreProperties>
</file>